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04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1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19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8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13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21.png"/><Relationship Id="rId9" Type="http://schemas.openxmlformats.org/officeDocument/2006/relationships/image" Target="../media/image87.png"/><Relationship Id="rId1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685800"/>
            <a:ext cx="9525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4050" y="4400550"/>
            <a:ext cx="1428750" cy="1428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43815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1371600"/>
            <a:ext cx="1143000" cy="1143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61" y="680061"/>
            <a:ext cx="2602278" cy="260227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4925" y="3458125"/>
            <a:ext cx="2342050" cy="2342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2437" y="5829300"/>
            <a:ext cx="3429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2248" y="5829300"/>
            <a:ext cx="428625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125" y="5829300"/>
            <a:ext cx="304800" cy="3810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0363200" y="1028700"/>
            <a:ext cx="53346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</a:t>
            </a:r>
            <a:endParaRPr lang="en-US" sz="4500" dirty="0"/>
          </a:p>
        </p:txBody>
      </p:sp>
      <p:sp>
        <p:nvSpPr>
          <p:cNvPr id="14" name="Text 1"/>
          <p:cNvSpPr/>
          <p:nvPr/>
        </p:nvSpPr>
        <p:spPr>
          <a:xfrm>
            <a:off x="9753600" y="4686300"/>
            <a:ext cx="39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</a:t>
            </a:r>
            <a:endParaRPr lang="en-US" sz="3600" dirty="0"/>
          </a:p>
        </p:txBody>
      </p:sp>
      <p:sp>
        <p:nvSpPr>
          <p:cNvPr id="15" name="Text 2"/>
          <p:cNvSpPr/>
          <p:nvPr/>
        </p:nvSpPr>
        <p:spPr>
          <a:xfrm>
            <a:off x="2552700" y="4800600"/>
            <a:ext cx="59436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</a:t>
            </a:r>
            <a:endParaRPr lang="en-US" sz="5400" dirty="0"/>
          </a:p>
        </p:txBody>
      </p:sp>
      <p:sp>
        <p:nvSpPr>
          <p:cNvPr id="16" name="Text 3"/>
          <p:cNvSpPr/>
          <p:nvPr/>
        </p:nvSpPr>
        <p:spPr>
          <a:xfrm>
            <a:off x="3048000" y="4114800"/>
            <a:ext cx="30950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</a:t>
            </a:r>
            <a:endParaRPr lang="en-US" sz="2700" dirty="0"/>
          </a:p>
        </p:txBody>
      </p:sp>
      <p:sp>
        <p:nvSpPr>
          <p:cNvPr id="17" name="Text 4"/>
          <p:cNvSpPr/>
          <p:nvPr/>
        </p:nvSpPr>
        <p:spPr>
          <a:xfrm>
            <a:off x="3305919" y="4152900"/>
            <a:ext cx="11001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₂</a:t>
            </a:r>
            <a:endParaRPr lang="en-US" sz="1800" dirty="0"/>
          </a:p>
        </p:txBody>
      </p:sp>
      <p:sp>
        <p:nvSpPr>
          <p:cNvPr id="18" name="Text 5"/>
          <p:cNvSpPr/>
          <p:nvPr/>
        </p:nvSpPr>
        <p:spPr>
          <a:xfrm>
            <a:off x="3397597" y="4114800"/>
            <a:ext cx="32396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</a:t>
            </a:r>
            <a:endParaRPr lang="en-US" sz="2700" dirty="0"/>
          </a:p>
        </p:txBody>
      </p:sp>
      <p:sp>
        <p:nvSpPr>
          <p:cNvPr id="19" name="Text 6"/>
          <p:cNvSpPr/>
          <p:nvPr/>
        </p:nvSpPr>
        <p:spPr>
          <a:xfrm>
            <a:off x="7871966" y="2057400"/>
            <a:ext cx="287357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2700" dirty="0"/>
          </a:p>
        </p:txBody>
      </p:sp>
      <p:sp>
        <p:nvSpPr>
          <p:cNvPr id="20" name="Text 7"/>
          <p:cNvSpPr/>
          <p:nvPr/>
        </p:nvSpPr>
        <p:spPr>
          <a:xfrm>
            <a:off x="8111430" y="2114550"/>
            <a:ext cx="917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₆</a:t>
            </a:r>
            <a:endParaRPr lang="en-US" sz="1500" dirty="0"/>
          </a:p>
        </p:txBody>
      </p:sp>
      <p:sp>
        <p:nvSpPr>
          <p:cNvPr id="21" name="Text 8"/>
          <p:cNvSpPr/>
          <p:nvPr/>
        </p:nvSpPr>
        <p:spPr>
          <a:xfrm>
            <a:off x="8187928" y="2057400"/>
            <a:ext cx="32396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</a:t>
            </a:r>
            <a:endParaRPr lang="en-US" sz="2700" dirty="0"/>
          </a:p>
        </p:txBody>
      </p:sp>
      <p:sp>
        <p:nvSpPr>
          <p:cNvPr id="22" name="Text 9"/>
          <p:cNvSpPr/>
          <p:nvPr/>
        </p:nvSpPr>
        <p:spPr>
          <a:xfrm>
            <a:off x="8457902" y="2114550"/>
            <a:ext cx="917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₂</a:t>
            </a:r>
            <a:endParaRPr lang="en-US" sz="1500" dirty="0"/>
          </a:p>
        </p:txBody>
      </p:sp>
      <p:sp>
        <p:nvSpPr>
          <p:cNvPr id="23" name="Text 10"/>
          <p:cNvSpPr/>
          <p:nvPr/>
        </p:nvSpPr>
        <p:spPr>
          <a:xfrm>
            <a:off x="-396061" y="2476500"/>
            <a:ext cx="12984123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000000">
                    <a:alpha val="0"/>
                  </a:srgb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Químicas de Masa</a:t>
            </a:r>
            <a:endParaRPr lang="en-US" sz="5400" dirty="0"/>
          </a:p>
        </p:txBody>
      </p:sp>
      <p:sp>
        <p:nvSpPr>
          <p:cNvPr id="24" name="Text 11"/>
          <p:cNvSpPr/>
          <p:nvPr/>
        </p:nvSpPr>
        <p:spPr>
          <a:xfrm>
            <a:off x="-396061" y="3390900"/>
            <a:ext cx="1298412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440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</a:t>
            </a:r>
            <a:r>
              <a:rPr lang="en-US" sz="4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Químicas</a:t>
            </a:r>
            <a:r>
              <a:rPr lang="en-US" sz="4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de Masa</a:t>
            </a:r>
            <a:endParaRPr lang="en-US" sz="4400" dirty="0"/>
          </a:p>
        </p:txBody>
      </p:sp>
      <p:sp>
        <p:nvSpPr>
          <p:cNvPr id="26" name="Text 13"/>
          <p:cNvSpPr/>
          <p:nvPr/>
        </p:nvSpPr>
        <p:spPr>
          <a:xfrm>
            <a:off x="4342909" y="6286500"/>
            <a:ext cx="112210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Atómica</a:t>
            </a:r>
            <a:endParaRPr lang="en-US" sz="1050" dirty="0"/>
          </a:p>
        </p:txBody>
      </p:sp>
      <p:sp>
        <p:nvSpPr>
          <p:cNvPr id="27" name="Text 14"/>
          <p:cNvSpPr/>
          <p:nvPr/>
        </p:nvSpPr>
        <p:spPr>
          <a:xfrm>
            <a:off x="5600239" y="6286500"/>
            <a:ext cx="91279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Molar</a:t>
            </a:r>
            <a:endParaRPr lang="en-US" sz="1050" dirty="0"/>
          </a:p>
        </p:txBody>
      </p:sp>
      <p:sp>
        <p:nvSpPr>
          <p:cNvPr id="28" name="Text 15"/>
          <p:cNvSpPr/>
          <p:nvPr/>
        </p:nvSpPr>
        <p:spPr>
          <a:xfrm>
            <a:off x="6640398" y="6286500"/>
            <a:ext cx="121640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Estequiometría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431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390900"/>
            <a:ext cx="1905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80060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676400"/>
            <a:ext cx="5562600" cy="2438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4343400"/>
            <a:ext cx="5562600" cy="1790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50101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53530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56959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228600"/>
            <a:ext cx="11430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Introducción a las Unidades Químicas de Masa</a:t>
            </a:r>
            <a:endParaRPr lang="en-US" sz="3600" dirty="0"/>
          </a:p>
        </p:txBody>
      </p:sp>
      <p:sp>
        <p:nvSpPr>
          <p:cNvPr id="14" name="Text 1"/>
          <p:cNvSpPr/>
          <p:nvPr/>
        </p:nvSpPr>
        <p:spPr>
          <a:xfrm>
            <a:off x="647700" y="1905000"/>
            <a:ext cx="409854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Medición a Escala Atómica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685800" y="2286000"/>
            <a:ext cx="5181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masa de átomos y moléculas individuales es extremadamente pequeña, haciendo inviable el uso de unidades convencionales como gramos o kilogramos.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609600" y="3314700"/>
            <a:ext cx="542174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Necesidad de Unidades Específicas</a:t>
            </a:r>
            <a:endParaRPr lang="en-US" sz="1800" dirty="0"/>
          </a:p>
        </p:txBody>
      </p:sp>
      <p:sp>
        <p:nvSpPr>
          <p:cNvPr id="17" name="Text 4"/>
          <p:cNvSpPr/>
          <p:nvPr/>
        </p:nvSpPr>
        <p:spPr>
          <a:xfrm>
            <a:off x="685800" y="3695700"/>
            <a:ext cx="5181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química ha desarrollado un sistema de unidades de masa específico que permite manejar estas magnitudes microscópicas de manera práctica y precisa.</a:t>
            </a:r>
            <a:endParaRPr lang="en-US" sz="1350" dirty="0"/>
          </a:p>
        </p:txBody>
      </p:sp>
      <p:sp>
        <p:nvSpPr>
          <p:cNvPr id="18" name="Text 5"/>
          <p:cNvSpPr/>
          <p:nvPr/>
        </p:nvSpPr>
        <p:spPr>
          <a:xfrm>
            <a:off x="552450" y="4724400"/>
            <a:ext cx="470255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Aplicaciones en el Mundo Real</a:t>
            </a:r>
            <a:endParaRPr lang="en-US" sz="1800" dirty="0"/>
          </a:p>
        </p:txBody>
      </p:sp>
      <p:sp>
        <p:nvSpPr>
          <p:cNvPr id="19" name="Text 6"/>
          <p:cNvSpPr/>
          <p:nvPr/>
        </p:nvSpPr>
        <p:spPr>
          <a:xfrm>
            <a:off x="685800" y="5105400"/>
            <a:ext cx="51816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Estas unidades son fundamentales para cálculos químicos, estequiometría, y análisis de sustancias en investigación y producción industrial.</a:t>
            </a:r>
            <a:endParaRPr lang="en-US" sz="1350" dirty="0"/>
          </a:p>
        </p:txBody>
      </p:sp>
      <p:sp>
        <p:nvSpPr>
          <p:cNvPr id="20" name="Text 7"/>
          <p:cNvSpPr/>
          <p:nvPr/>
        </p:nvSpPr>
        <p:spPr>
          <a:xfrm>
            <a:off x="6553200" y="4572000"/>
            <a:ext cx="6126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Químicas de Masa</a:t>
            </a:r>
            <a:endParaRPr lang="en-US" sz="1500" dirty="0"/>
          </a:p>
        </p:txBody>
      </p:sp>
      <p:sp>
        <p:nvSpPr>
          <p:cNvPr id="21" name="Text 8"/>
          <p:cNvSpPr/>
          <p:nvPr/>
        </p:nvSpPr>
        <p:spPr>
          <a:xfrm>
            <a:off x="6781800" y="4953000"/>
            <a:ext cx="29125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 de Masa Atómica (u)</a:t>
            </a:r>
            <a:endParaRPr lang="en-US" sz="1350" dirty="0"/>
          </a:p>
        </p:txBody>
      </p:sp>
      <p:sp>
        <p:nvSpPr>
          <p:cNvPr id="22" name="Text 9"/>
          <p:cNvSpPr/>
          <p:nvPr/>
        </p:nvSpPr>
        <p:spPr>
          <a:xfrm>
            <a:off x="6781800" y="5295900"/>
            <a:ext cx="28474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Mol (cantidad de sustancia)</a:t>
            </a:r>
            <a:endParaRPr lang="en-US" sz="1350" dirty="0"/>
          </a:p>
        </p:txBody>
      </p:sp>
      <p:sp>
        <p:nvSpPr>
          <p:cNvPr id="23" name="Text 10"/>
          <p:cNvSpPr/>
          <p:nvPr/>
        </p:nvSpPr>
        <p:spPr>
          <a:xfrm>
            <a:off x="6781800" y="5638800"/>
            <a:ext cx="19829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Molar (g/mol)</a:t>
            </a:r>
            <a:endParaRPr lang="en-US" sz="1350" dirty="0"/>
          </a:p>
        </p:txBody>
      </p:sp>
      <p:sp>
        <p:nvSpPr>
          <p:cNvPr id="24" name="Text 11"/>
          <p:cNvSpPr/>
          <p:nvPr/>
        </p:nvSpPr>
        <p:spPr>
          <a:xfrm>
            <a:off x="381000" y="6553200"/>
            <a:ext cx="22577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Químicas de Masa</a:t>
            </a:r>
            <a:endParaRPr lang="en-US" sz="1050" dirty="0"/>
          </a:p>
        </p:txBody>
      </p:sp>
      <p:sp>
        <p:nvSpPr>
          <p:cNvPr id="25" name="Text 12"/>
          <p:cNvSpPr/>
          <p:nvPr/>
        </p:nvSpPr>
        <p:spPr>
          <a:xfrm>
            <a:off x="11596390" y="6553200"/>
            <a:ext cx="25753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2/8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723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573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600200"/>
            <a:ext cx="5181600" cy="1409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352925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695825"/>
            <a:ext cx="5181600" cy="1752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1295400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600200"/>
            <a:ext cx="5562600" cy="1905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0" y="179070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5900" y="17907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3733800"/>
            <a:ext cx="5562600" cy="2705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436245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3700" y="5715000"/>
            <a:ext cx="495300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753225"/>
            <a:ext cx="12192000" cy="4191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228600"/>
            <a:ext cx="1371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Fundamentales a Escala Atómica</a:t>
            </a: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647700" y="1219200"/>
            <a:ext cx="436643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 de Masa Atómica (u)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838200" y="1600200"/>
            <a:ext cx="50292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Definida como la doceava parte (1/12) de la masa de un átomo de carbono-12, neutro y no enlazado, en su estado fundamental eléctrico y nuclear.</a:t>
            </a:r>
            <a:endParaRPr lang="en-US" sz="1350" dirty="0"/>
          </a:p>
        </p:txBody>
      </p:sp>
      <p:sp>
        <p:nvSpPr>
          <p:cNvPr id="19" name="Text 3"/>
          <p:cNvSpPr/>
          <p:nvPr/>
        </p:nvSpPr>
        <p:spPr>
          <a:xfrm>
            <a:off x="838200" y="2476500"/>
            <a:ext cx="5029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Valor: 1 u ≈ 1.660 5402(10) × 10⁻²⁷ kg ≈ 1.660 5402(10) × 10⁻²⁴ g</a:t>
            </a:r>
            <a:endParaRPr lang="en-US" sz="1350" dirty="0"/>
          </a:p>
        </p:txBody>
      </p:sp>
      <p:sp>
        <p:nvSpPr>
          <p:cNvPr id="20" name="Text 4"/>
          <p:cNvSpPr/>
          <p:nvPr/>
        </p:nvSpPr>
        <p:spPr>
          <a:xfrm>
            <a:off x="647700" y="4314825"/>
            <a:ext cx="21577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 Dalton (Da)</a:t>
            </a:r>
            <a:endParaRPr lang="en-US" sz="1800" dirty="0"/>
          </a:p>
        </p:txBody>
      </p:sp>
      <p:sp>
        <p:nvSpPr>
          <p:cNvPr id="21" name="Text 5"/>
          <p:cNvSpPr/>
          <p:nvPr/>
        </p:nvSpPr>
        <p:spPr>
          <a:xfrm>
            <a:off x="838200" y="4695825"/>
            <a:ext cx="5029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Nombre alternativo y preferido para la unidad de masa atómica unificada (u).</a:t>
            </a:r>
            <a:endParaRPr lang="en-US" sz="1350" dirty="0"/>
          </a:p>
        </p:txBody>
      </p:sp>
      <p:sp>
        <p:nvSpPr>
          <p:cNvPr id="22" name="Text 6"/>
          <p:cNvSpPr/>
          <p:nvPr/>
        </p:nvSpPr>
        <p:spPr>
          <a:xfrm>
            <a:off x="838200" y="5305425"/>
            <a:ext cx="5029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Propuesto por la IUPAC en 1993 y aprobado por la IUPAP en 2005.</a:t>
            </a:r>
            <a:endParaRPr lang="en-US" sz="1350" dirty="0"/>
          </a:p>
        </p:txBody>
      </p:sp>
      <p:sp>
        <p:nvSpPr>
          <p:cNvPr id="23" name="Text 7"/>
          <p:cNvSpPr/>
          <p:nvPr/>
        </p:nvSpPr>
        <p:spPr>
          <a:xfrm>
            <a:off x="838200" y="5915025"/>
            <a:ext cx="5029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Más corto y funciona mejor con los prefijos del Sistema Internacional (SI).</a:t>
            </a:r>
            <a:endParaRPr lang="en-US" sz="1350" dirty="0"/>
          </a:p>
        </p:txBody>
      </p:sp>
      <p:sp>
        <p:nvSpPr>
          <p:cNvPr id="24" name="Text 8"/>
          <p:cNvSpPr/>
          <p:nvPr/>
        </p:nvSpPr>
        <p:spPr>
          <a:xfrm>
            <a:off x="6629400" y="1219200"/>
            <a:ext cx="404514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Atómica y Molecular</a:t>
            </a:r>
            <a:endParaRPr lang="en-US" sz="1800" dirty="0"/>
          </a:p>
        </p:txBody>
      </p:sp>
      <p:sp>
        <p:nvSpPr>
          <p:cNvPr id="25" name="Text 9"/>
          <p:cNvSpPr/>
          <p:nvPr/>
        </p:nvSpPr>
        <p:spPr>
          <a:xfrm>
            <a:off x="6781800" y="1790700"/>
            <a:ext cx="18012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Atómica</a:t>
            </a:r>
            <a:endParaRPr lang="en-US" sz="1500" dirty="0"/>
          </a:p>
        </p:txBody>
      </p:sp>
      <p:sp>
        <p:nvSpPr>
          <p:cNvPr id="26" name="Text 10"/>
          <p:cNvSpPr/>
          <p:nvPr/>
        </p:nvSpPr>
        <p:spPr>
          <a:xfrm>
            <a:off x="6781800" y="2057400"/>
            <a:ext cx="23241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de un átomo individual, expresada en unidades de masa atómica (u).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6781800" y="2743200"/>
            <a:ext cx="2324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Ejemplo: Masa atómica del hidrógeno ≈ 1.00797 u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9372600" y="1790700"/>
            <a:ext cx="201328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Molecular</a:t>
            </a:r>
            <a:endParaRPr lang="en-US" sz="1500" dirty="0"/>
          </a:p>
        </p:txBody>
      </p:sp>
      <p:sp>
        <p:nvSpPr>
          <p:cNvPr id="29" name="Text 13"/>
          <p:cNvSpPr/>
          <p:nvPr/>
        </p:nvSpPr>
        <p:spPr>
          <a:xfrm>
            <a:off x="9372600" y="2057400"/>
            <a:ext cx="23241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Suma de las masas atómicas promedio de todos los átomos en una molécula.</a:t>
            </a:r>
            <a:endParaRPr lang="en-US" sz="1200" dirty="0"/>
          </a:p>
        </p:txBody>
      </p:sp>
      <p:sp>
        <p:nvSpPr>
          <p:cNvPr id="30" name="Text 14"/>
          <p:cNvSpPr/>
          <p:nvPr/>
        </p:nvSpPr>
        <p:spPr>
          <a:xfrm>
            <a:off x="6515100" y="3924300"/>
            <a:ext cx="6217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Ejemplo: Masa Molecular del Agua (H₂O)</a:t>
            </a:r>
            <a:endParaRPr lang="en-US" sz="1500" dirty="0"/>
          </a:p>
        </p:txBody>
      </p:sp>
      <p:sp>
        <p:nvSpPr>
          <p:cNvPr id="31" name="Text 15"/>
          <p:cNvSpPr/>
          <p:nvPr/>
        </p:nvSpPr>
        <p:spPr>
          <a:xfrm>
            <a:off x="6762750" y="4305300"/>
            <a:ext cx="3991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H₂O</a:t>
            </a:r>
            <a:endParaRPr lang="en-US" sz="1350" dirty="0"/>
          </a:p>
        </p:txBody>
      </p:sp>
      <p:sp>
        <p:nvSpPr>
          <p:cNvPr id="32" name="Text 16"/>
          <p:cNvSpPr/>
          <p:nvPr/>
        </p:nvSpPr>
        <p:spPr>
          <a:xfrm>
            <a:off x="6743700" y="4648200"/>
            <a:ext cx="91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átomos de H:</a:t>
            </a:r>
            <a:endParaRPr lang="en-US" sz="1200" dirty="0"/>
          </a:p>
        </p:txBody>
      </p:sp>
      <p:sp>
        <p:nvSpPr>
          <p:cNvPr id="33" name="Text 17"/>
          <p:cNvSpPr/>
          <p:nvPr/>
        </p:nvSpPr>
        <p:spPr>
          <a:xfrm>
            <a:off x="7658100" y="476250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× 1.008 u</a:t>
            </a:r>
            <a:endParaRPr lang="en-US" sz="1200" dirty="0"/>
          </a:p>
        </p:txBody>
      </p:sp>
      <p:sp>
        <p:nvSpPr>
          <p:cNvPr id="34" name="Text 18"/>
          <p:cNvSpPr/>
          <p:nvPr/>
        </p:nvSpPr>
        <p:spPr>
          <a:xfrm>
            <a:off x="8877300" y="4762500"/>
            <a:ext cx="9090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= 2.016 u</a:t>
            </a:r>
            <a:endParaRPr lang="en-US" sz="1200" dirty="0"/>
          </a:p>
        </p:txBody>
      </p:sp>
      <p:sp>
        <p:nvSpPr>
          <p:cNvPr id="35" name="Text 19"/>
          <p:cNvSpPr/>
          <p:nvPr/>
        </p:nvSpPr>
        <p:spPr>
          <a:xfrm>
            <a:off x="6743700" y="5181600"/>
            <a:ext cx="91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 átomo de O:</a:t>
            </a:r>
            <a:endParaRPr lang="en-US" sz="1200" dirty="0"/>
          </a:p>
        </p:txBody>
      </p:sp>
      <p:sp>
        <p:nvSpPr>
          <p:cNvPr id="36" name="Text 20"/>
          <p:cNvSpPr/>
          <p:nvPr/>
        </p:nvSpPr>
        <p:spPr>
          <a:xfrm>
            <a:off x="7658100" y="529590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 × 16.00 u</a:t>
            </a:r>
            <a:endParaRPr lang="en-US" sz="1200" dirty="0"/>
          </a:p>
        </p:txBody>
      </p:sp>
      <p:sp>
        <p:nvSpPr>
          <p:cNvPr id="37" name="Text 21"/>
          <p:cNvSpPr/>
          <p:nvPr/>
        </p:nvSpPr>
        <p:spPr>
          <a:xfrm>
            <a:off x="8877300" y="5295900"/>
            <a:ext cx="9090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= 16.00 u</a:t>
            </a:r>
            <a:endParaRPr lang="en-US" sz="1200" dirty="0"/>
          </a:p>
        </p:txBody>
      </p:sp>
      <p:sp>
        <p:nvSpPr>
          <p:cNvPr id="38" name="Text 22"/>
          <p:cNvSpPr/>
          <p:nvPr/>
        </p:nvSpPr>
        <p:spPr>
          <a:xfrm>
            <a:off x="6743700" y="5791200"/>
            <a:ext cx="914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molecular:</a:t>
            </a:r>
            <a:endParaRPr lang="en-US" sz="1200" dirty="0"/>
          </a:p>
        </p:txBody>
      </p:sp>
      <p:sp>
        <p:nvSpPr>
          <p:cNvPr id="39" name="Text 23"/>
          <p:cNvSpPr/>
          <p:nvPr/>
        </p:nvSpPr>
        <p:spPr>
          <a:xfrm>
            <a:off x="7658100" y="5905500"/>
            <a:ext cx="11165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= 18.016 u</a:t>
            </a:r>
            <a:endParaRPr lang="en-US" sz="1200" dirty="0"/>
          </a:p>
        </p:txBody>
      </p:sp>
      <p:sp>
        <p:nvSpPr>
          <p:cNvPr id="40" name="Text 24"/>
          <p:cNvSpPr/>
          <p:nvPr/>
        </p:nvSpPr>
        <p:spPr>
          <a:xfrm>
            <a:off x="381000" y="6867525"/>
            <a:ext cx="22577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Químicas de Masa</a:t>
            </a:r>
            <a:endParaRPr lang="en-US" sz="1050" dirty="0"/>
          </a:p>
        </p:txBody>
      </p:sp>
      <p:sp>
        <p:nvSpPr>
          <p:cNvPr id="41" name="Text 25"/>
          <p:cNvSpPr/>
          <p:nvPr/>
        </p:nvSpPr>
        <p:spPr>
          <a:xfrm>
            <a:off x="11596390" y="6867525"/>
            <a:ext cx="25753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3/8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343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371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676400"/>
            <a:ext cx="5562600" cy="1447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145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352800"/>
            <a:ext cx="5562600" cy="1714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3909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5295900"/>
            <a:ext cx="5562600" cy="2324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5295900"/>
            <a:ext cx="47625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809750"/>
            <a:ext cx="5562600" cy="3657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4600" y="5695950"/>
            <a:ext cx="5562600" cy="1790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7281" y="630555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8563" y="6305550"/>
            <a:ext cx="428625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7924800"/>
            <a:ext cx="12192000" cy="4191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228600"/>
            <a:ext cx="114300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 Puente entre el Mundo Atómico y el Macroscópico</a:t>
            </a:r>
            <a:endParaRPr lang="en-US" sz="3600" dirty="0"/>
          </a:p>
        </p:txBody>
      </p:sp>
      <p:sp>
        <p:nvSpPr>
          <p:cNvPr id="16" name="Text 1"/>
          <p:cNvSpPr/>
          <p:nvPr/>
        </p:nvSpPr>
        <p:spPr>
          <a:xfrm>
            <a:off x="800100" y="1676400"/>
            <a:ext cx="93243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 Mol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838200" y="2057400"/>
            <a:ext cx="50292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 fundamental del Sistema Internacional (SI) para la cantidad de sustancia. Se define como la cantidad de sustancia que contiene exactamente 6.022 x 10²³ entidades elementales (átomos, moléculas, iones, etc.).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800100" y="3352800"/>
            <a:ext cx="326540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Número de Avogadro</a:t>
            </a:r>
            <a:endParaRPr lang="en-US" sz="1800" dirty="0"/>
          </a:p>
        </p:txBody>
      </p:sp>
      <p:sp>
        <p:nvSpPr>
          <p:cNvPr id="19" name="Text 4"/>
          <p:cNvSpPr/>
          <p:nvPr/>
        </p:nvSpPr>
        <p:spPr>
          <a:xfrm>
            <a:off x="838200" y="3733800"/>
            <a:ext cx="502920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6.022 x 10²³ entidades elementales por mol. Este número establece una relación directa entre la escala atómica y la escala macroscópica, permitiendo a los químicos trabajar con cantidades medibles mientras entienden el número de partículas involucradas.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1047750" y="5334000"/>
            <a:ext cx="17779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Molar</a:t>
            </a:r>
            <a:endParaRPr lang="en-US" sz="1800" dirty="0"/>
          </a:p>
        </p:txBody>
      </p:sp>
      <p:sp>
        <p:nvSpPr>
          <p:cNvPr id="21" name="Text 6"/>
          <p:cNvSpPr/>
          <p:nvPr/>
        </p:nvSpPr>
        <p:spPr>
          <a:xfrm>
            <a:off x="838200" y="5753100"/>
            <a:ext cx="5029200" cy="1866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 masa molar (M) de una sustancia se define como la masa en gramos de un mol de esa sustancia, expresada en unidades de gramos por mol (g/mol). Existe una equivalencia numérica fundamental entre la masa atómica de un elemento expresada en unidades de masa atómica (u) y su masa molar expresada en gramos por mol (g/mol).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6553200" y="5924550"/>
            <a:ext cx="5105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Relación Importante</a:t>
            </a:r>
            <a:endParaRPr lang="en-US" sz="1500" dirty="0"/>
          </a:p>
        </p:txBody>
      </p:sp>
      <p:sp>
        <p:nvSpPr>
          <p:cNvPr id="23" name="Text 8"/>
          <p:cNvSpPr/>
          <p:nvPr/>
        </p:nvSpPr>
        <p:spPr>
          <a:xfrm>
            <a:off x="6418094" y="6762750"/>
            <a:ext cx="1621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Atómica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6418094" y="7029450"/>
            <a:ext cx="16212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12.01 u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9082088" y="6591300"/>
            <a:ext cx="34486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⇔</a:t>
            </a:r>
            <a:endParaRPr lang="en-US" sz="2700" dirty="0"/>
          </a:p>
        </p:txBody>
      </p:sp>
      <p:sp>
        <p:nvSpPr>
          <p:cNvPr id="26" name="Text 11"/>
          <p:cNvSpPr/>
          <p:nvPr/>
        </p:nvSpPr>
        <p:spPr>
          <a:xfrm>
            <a:off x="10436170" y="6762750"/>
            <a:ext cx="13335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Molar</a:t>
            </a:r>
            <a:endParaRPr lang="en-US" sz="1350" dirty="0"/>
          </a:p>
        </p:txBody>
      </p:sp>
      <p:sp>
        <p:nvSpPr>
          <p:cNvPr id="27" name="Text 12"/>
          <p:cNvSpPr/>
          <p:nvPr/>
        </p:nvSpPr>
        <p:spPr>
          <a:xfrm>
            <a:off x="10436170" y="7029450"/>
            <a:ext cx="133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12.01 g/mol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381000" y="8039100"/>
            <a:ext cx="22577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Químicas de Masa</a:t>
            </a:r>
            <a:endParaRPr lang="en-US" sz="1050" dirty="0"/>
          </a:p>
        </p:txBody>
      </p:sp>
      <p:sp>
        <p:nvSpPr>
          <p:cNvPr id="29" name="Text 14"/>
          <p:cNvSpPr/>
          <p:nvPr/>
        </p:nvSpPr>
        <p:spPr>
          <a:xfrm>
            <a:off x="11596390" y="8039100"/>
            <a:ext cx="25753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4/8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600200"/>
            <a:ext cx="285750" cy="304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75" y="2286000"/>
            <a:ext cx="36131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85750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3959" y="3543300"/>
            <a:ext cx="3685133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1148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800600"/>
            <a:ext cx="1551533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7333" y="4953000"/>
            <a:ext cx="17145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4983" y="4800600"/>
            <a:ext cx="3458617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1600200"/>
            <a:ext cx="5715000" cy="1371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286000"/>
            <a:ext cx="2667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2590800"/>
            <a:ext cx="2667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3124200"/>
            <a:ext cx="5715000" cy="1371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3810000"/>
            <a:ext cx="26670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4114800"/>
            <a:ext cx="2667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4648200"/>
            <a:ext cx="5715000" cy="1447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5334000"/>
            <a:ext cx="26670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5638800"/>
            <a:ext cx="227856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438900"/>
            <a:ext cx="12192000" cy="4191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228600"/>
            <a:ext cx="1371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Cálculos y Conversiones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228600" y="1143000"/>
            <a:ext cx="6858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Métodos de Conversión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628650" y="1619250"/>
            <a:ext cx="2164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 Masa a Moles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609600" y="1981200"/>
            <a:ext cx="6400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Utiliza la masa molar como factor de conversión: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1622375" y="2381250"/>
            <a:ext cx="396996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Moles = Masa (g) / Masa Molar (g/mol)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542925" y="2876550"/>
            <a:ext cx="2164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 Moles a Masa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609600" y="3238500"/>
            <a:ext cx="6400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Multiplica los moles por la masa molar: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1586359" y="3638550"/>
            <a:ext cx="4056400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(g) = Moles × Masa Molar (g/mol)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571500" y="4133850"/>
            <a:ext cx="418784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 Masa a Número de Partículas</a:t>
            </a:r>
            <a:endParaRPr lang="en-US" sz="1500" dirty="0"/>
          </a:p>
        </p:txBody>
      </p:sp>
      <p:sp>
        <p:nvSpPr>
          <p:cNvPr id="31" name="Text 9"/>
          <p:cNvSpPr/>
          <p:nvPr/>
        </p:nvSpPr>
        <p:spPr>
          <a:xfrm>
            <a:off x="609600" y="4495800"/>
            <a:ext cx="5334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Proceso en dos pasos: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966341" y="4857750"/>
            <a:ext cx="837902" cy="4095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(g) → Moles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2988320" y="4857750"/>
            <a:ext cx="2451943" cy="4095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Moles × Número de Avogadro → Partículas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6248400" y="1143000"/>
            <a:ext cx="5715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Ejemplos Prácticos</a:t>
            </a:r>
            <a:endParaRPr lang="en-US" sz="1800" dirty="0"/>
          </a:p>
        </p:txBody>
      </p:sp>
      <p:sp>
        <p:nvSpPr>
          <p:cNvPr id="35" name="Text 13"/>
          <p:cNvSpPr/>
          <p:nvPr/>
        </p:nvSpPr>
        <p:spPr>
          <a:xfrm>
            <a:off x="6362700" y="1714500"/>
            <a:ext cx="6583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 1: De Masa a Moles</a:t>
            </a:r>
            <a:endParaRPr lang="en-US" sz="1350" dirty="0"/>
          </a:p>
        </p:txBody>
      </p:sp>
      <p:sp>
        <p:nvSpPr>
          <p:cNvPr id="36" name="Text 14"/>
          <p:cNvSpPr/>
          <p:nvPr/>
        </p:nvSpPr>
        <p:spPr>
          <a:xfrm>
            <a:off x="6362700" y="2019300"/>
            <a:ext cx="6583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Calcular los moles en 28.35 g de glicina (C₂H₅O₂N)</a:t>
            </a:r>
            <a:endParaRPr lang="en-US" sz="1050" dirty="0"/>
          </a:p>
        </p:txBody>
      </p:sp>
      <p:sp>
        <p:nvSpPr>
          <p:cNvPr id="37" name="Text 15"/>
          <p:cNvSpPr/>
          <p:nvPr/>
        </p:nvSpPr>
        <p:spPr>
          <a:xfrm>
            <a:off x="6519118" y="2286000"/>
            <a:ext cx="320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6781800" y="2247900"/>
            <a:ext cx="39295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Calcular la masa molar de la glicina: 75.07 g/mol</a:t>
            </a:r>
            <a:endParaRPr lang="en-US" sz="1050" dirty="0"/>
          </a:p>
        </p:txBody>
      </p:sp>
      <p:sp>
        <p:nvSpPr>
          <p:cNvPr id="39" name="Text 17"/>
          <p:cNvSpPr/>
          <p:nvPr/>
        </p:nvSpPr>
        <p:spPr>
          <a:xfrm>
            <a:off x="6519118" y="2590800"/>
            <a:ext cx="320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40" name="Text 18"/>
          <p:cNvSpPr/>
          <p:nvPr/>
        </p:nvSpPr>
        <p:spPr>
          <a:xfrm>
            <a:off x="6781800" y="2552700"/>
            <a:ext cx="37186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Convertir: 28.35 g / 75.07 g/mol = 0.3776 mol</a:t>
            </a:r>
            <a:endParaRPr lang="en-US" sz="1050" dirty="0"/>
          </a:p>
        </p:txBody>
      </p:sp>
      <p:sp>
        <p:nvSpPr>
          <p:cNvPr id="41" name="Text 19"/>
          <p:cNvSpPr/>
          <p:nvPr/>
        </p:nvSpPr>
        <p:spPr>
          <a:xfrm>
            <a:off x="6362700" y="3238500"/>
            <a:ext cx="6583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 2: De Moles a Masa</a:t>
            </a:r>
            <a:endParaRPr lang="en-US" sz="1350" dirty="0"/>
          </a:p>
        </p:txBody>
      </p:sp>
      <p:sp>
        <p:nvSpPr>
          <p:cNvPr id="42" name="Text 20"/>
          <p:cNvSpPr/>
          <p:nvPr/>
        </p:nvSpPr>
        <p:spPr>
          <a:xfrm>
            <a:off x="6362700" y="3543300"/>
            <a:ext cx="6583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Determinar la masa de 0.443 mol de hidracina (N₂H₄)</a:t>
            </a:r>
            <a:endParaRPr lang="en-US" sz="1050" dirty="0"/>
          </a:p>
        </p:txBody>
      </p:sp>
      <p:sp>
        <p:nvSpPr>
          <p:cNvPr id="43" name="Text 21"/>
          <p:cNvSpPr/>
          <p:nvPr/>
        </p:nvSpPr>
        <p:spPr>
          <a:xfrm>
            <a:off x="6519118" y="3810000"/>
            <a:ext cx="320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200" dirty="0"/>
          </a:p>
        </p:txBody>
      </p:sp>
      <p:sp>
        <p:nvSpPr>
          <p:cNvPr id="44" name="Text 22"/>
          <p:cNvSpPr/>
          <p:nvPr/>
        </p:nvSpPr>
        <p:spPr>
          <a:xfrm>
            <a:off x="6781800" y="3771900"/>
            <a:ext cx="425231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Calcular la masa molar de la hidracina: 32.052 g/mol</a:t>
            </a:r>
            <a:endParaRPr lang="en-US" sz="1050" dirty="0"/>
          </a:p>
        </p:txBody>
      </p:sp>
      <p:sp>
        <p:nvSpPr>
          <p:cNvPr id="45" name="Text 23"/>
          <p:cNvSpPr/>
          <p:nvPr/>
        </p:nvSpPr>
        <p:spPr>
          <a:xfrm>
            <a:off x="6519118" y="4114800"/>
            <a:ext cx="320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46" name="Text 24"/>
          <p:cNvSpPr/>
          <p:nvPr/>
        </p:nvSpPr>
        <p:spPr>
          <a:xfrm>
            <a:off x="6781800" y="4076700"/>
            <a:ext cx="369706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Convertir: 0.443 mol × 32.052 g/mol = 14.2 g</a:t>
            </a:r>
            <a:endParaRPr lang="en-US" sz="1050" dirty="0"/>
          </a:p>
        </p:txBody>
      </p:sp>
      <p:sp>
        <p:nvSpPr>
          <p:cNvPr id="47" name="Text 25"/>
          <p:cNvSpPr/>
          <p:nvPr/>
        </p:nvSpPr>
        <p:spPr>
          <a:xfrm>
            <a:off x="6362700" y="4762500"/>
            <a:ext cx="6583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 3: De Masa a Número de Partículas</a:t>
            </a:r>
            <a:endParaRPr lang="en-US" sz="1350" dirty="0"/>
          </a:p>
        </p:txBody>
      </p:sp>
      <p:sp>
        <p:nvSpPr>
          <p:cNvPr id="48" name="Text 26"/>
          <p:cNvSpPr/>
          <p:nvPr/>
        </p:nvSpPr>
        <p:spPr>
          <a:xfrm>
            <a:off x="6362700" y="5067300"/>
            <a:ext cx="6583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Calcular cuántos átomos de cobre hay en 5.00 g</a:t>
            </a:r>
            <a:endParaRPr lang="en-US" sz="1050" dirty="0"/>
          </a:p>
        </p:txBody>
      </p:sp>
      <p:sp>
        <p:nvSpPr>
          <p:cNvPr id="49" name="Text 27"/>
          <p:cNvSpPr/>
          <p:nvPr/>
        </p:nvSpPr>
        <p:spPr>
          <a:xfrm>
            <a:off x="6519118" y="5334000"/>
            <a:ext cx="320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200" dirty="0"/>
          </a:p>
        </p:txBody>
      </p:sp>
      <p:sp>
        <p:nvSpPr>
          <p:cNvPr id="50" name="Text 28"/>
          <p:cNvSpPr/>
          <p:nvPr/>
        </p:nvSpPr>
        <p:spPr>
          <a:xfrm>
            <a:off x="6781800" y="5295900"/>
            <a:ext cx="48875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Convertir masa a moles: 5.00 g / 63.55 g/mol = 0.07868 mol</a:t>
            </a:r>
            <a:endParaRPr lang="en-US" sz="1050" dirty="0"/>
          </a:p>
        </p:txBody>
      </p:sp>
      <p:sp>
        <p:nvSpPr>
          <p:cNvPr id="51" name="Text 29"/>
          <p:cNvSpPr/>
          <p:nvPr/>
        </p:nvSpPr>
        <p:spPr>
          <a:xfrm>
            <a:off x="6499771" y="5638800"/>
            <a:ext cx="2734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200" dirty="0"/>
          </a:p>
        </p:txBody>
      </p:sp>
      <p:sp>
        <p:nvSpPr>
          <p:cNvPr id="52" name="Text 30"/>
          <p:cNvSpPr/>
          <p:nvPr/>
        </p:nvSpPr>
        <p:spPr>
          <a:xfrm>
            <a:off x="6742956" y="5600700"/>
            <a:ext cx="510614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Convertir moles a átomos: 0.07868 mol × (6.022×10²³ átomos/mol) = 4.74×10²² átomos</a:t>
            </a:r>
            <a:endParaRPr lang="en-US" sz="1050" dirty="0"/>
          </a:p>
        </p:txBody>
      </p:sp>
      <p:sp>
        <p:nvSpPr>
          <p:cNvPr id="53" name="Text 31"/>
          <p:cNvSpPr/>
          <p:nvPr/>
        </p:nvSpPr>
        <p:spPr>
          <a:xfrm>
            <a:off x="381000" y="6553200"/>
            <a:ext cx="22577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Químicas de Masa</a:t>
            </a:r>
            <a:endParaRPr lang="en-US" sz="1050" dirty="0"/>
          </a:p>
        </p:txBody>
      </p:sp>
      <p:sp>
        <p:nvSpPr>
          <p:cNvPr id="54" name="Text 32"/>
          <p:cNvSpPr/>
          <p:nvPr/>
        </p:nvSpPr>
        <p:spPr>
          <a:xfrm>
            <a:off x="11596390" y="6553200"/>
            <a:ext cx="25753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5/8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19200"/>
            <a:ext cx="3708350" cy="388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66850"/>
            <a:ext cx="396925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913" y="158115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505200"/>
            <a:ext cx="3251150" cy="1371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219200"/>
            <a:ext cx="3708350" cy="388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350" y="1466850"/>
            <a:ext cx="443805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8428" y="1581150"/>
            <a:ext cx="2476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0350" y="3505200"/>
            <a:ext cx="3251150" cy="1371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8701" y="1219200"/>
            <a:ext cx="3708499" cy="3886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07301" y="1466850"/>
            <a:ext cx="373559" cy="57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32155" y="1581150"/>
            <a:ext cx="3238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07301" y="3543300"/>
            <a:ext cx="3251299" cy="1333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5257800"/>
            <a:ext cx="11582400" cy="77152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477000"/>
            <a:ext cx="12192000" cy="419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228600"/>
            <a:ext cx="1371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Aplicaciones Prácticas</a:t>
            </a:r>
            <a:endParaRPr lang="en-US" sz="3600" dirty="0"/>
          </a:p>
        </p:txBody>
      </p:sp>
      <p:sp>
        <p:nvSpPr>
          <p:cNvPr id="19" name="Text 1"/>
          <p:cNvSpPr/>
          <p:nvPr/>
        </p:nvSpPr>
        <p:spPr>
          <a:xfrm>
            <a:off x="1082725" y="1447800"/>
            <a:ext cx="2701826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Estequiometría de Reacciones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533400" y="2209800"/>
            <a:ext cx="325115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Los moles, derivados de las masas de los reactivos, son esenciales para determinar las proporciones exactas en las que las sustancias reaccionan y se producen en una reacción química.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647700" y="3619500"/>
            <a:ext cx="3022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Ejemplo:</a:t>
            </a:r>
            <a:endParaRPr lang="en-US" sz="1350" dirty="0"/>
          </a:p>
        </p:txBody>
      </p:sp>
      <p:sp>
        <p:nvSpPr>
          <p:cNvPr id="22" name="Text 4"/>
          <p:cNvSpPr/>
          <p:nvPr/>
        </p:nvSpPr>
        <p:spPr>
          <a:xfrm>
            <a:off x="647700" y="3962400"/>
            <a:ext cx="3022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Reacción de formación de agua: 2H₂ + O₂ → 2H₂O</a:t>
            </a:r>
            <a:endParaRPr lang="en-US" sz="1050" dirty="0"/>
          </a:p>
        </p:txBody>
      </p:sp>
      <p:sp>
        <p:nvSpPr>
          <p:cNvPr id="23" name="Text 5"/>
          <p:cNvSpPr/>
          <p:nvPr/>
        </p:nvSpPr>
        <p:spPr>
          <a:xfrm>
            <a:off x="647700" y="4381500"/>
            <a:ext cx="3022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 masas molares conocidas, se pueden calcular las masas de reactivos y productos.</a:t>
            </a:r>
            <a:endParaRPr lang="en-US" sz="1050" dirty="0"/>
          </a:p>
        </p:txBody>
      </p:sp>
      <p:sp>
        <p:nvSpPr>
          <p:cNvPr id="24" name="Text 6"/>
          <p:cNvSpPr/>
          <p:nvPr/>
        </p:nvSpPr>
        <p:spPr>
          <a:xfrm>
            <a:off x="5066556" y="1447800"/>
            <a:ext cx="2654945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3A8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Preparación de Soluciones</a:t>
            </a:r>
            <a:endParaRPr lang="en-US" sz="1800" dirty="0"/>
          </a:p>
        </p:txBody>
      </p:sp>
      <p:sp>
        <p:nvSpPr>
          <p:cNvPr id="25" name="Text 7"/>
          <p:cNvSpPr/>
          <p:nvPr/>
        </p:nvSpPr>
        <p:spPr>
          <a:xfrm>
            <a:off x="4470350" y="2209800"/>
            <a:ext cx="325115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Los cálculos de masa y moles son cruciales para preparar soluciones de una concentración específica, como la molaridad (moles de soluto por litro de solución).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4584650" y="3619500"/>
            <a:ext cx="3022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Ejemplo:</a:t>
            </a:r>
            <a:endParaRPr lang="en-US" sz="1350" dirty="0"/>
          </a:p>
        </p:txBody>
      </p:sp>
      <p:sp>
        <p:nvSpPr>
          <p:cNvPr id="27" name="Text 9"/>
          <p:cNvSpPr/>
          <p:nvPr/>
        </p:nvSpPr>
        <p:spPr>
          <a:xfrm>
            <a:off x="4584650" y="3962400"/>
            <a:ext cx="3022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Para preparar 1 litro de solución 0.5 M de NaCl: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4584650" y="4381500"/>
            <a:ext cx="3022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de NaCl = 0.5 mol × 58.44 g/mol = 29.22 g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8933259" y="1447800"/>
            <a:ext cx="2725341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4532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Análisis Químico y Farmacéutico</a:t>
            </a:r>
            <a:endParaRPr lang="en-US" sz="1800" dirty="0"/>
          </a:p>
        </p:txBody>
      </p:sp>
      <p:sp>
        <p:nvSpPr>
          <p:cNvPr id="30" name="Text 12"/>
          <p:cNvSpPr/>
          <p:nvPr/>
        </p:nvSpPr>
        <p:spPr>
          <a:xfrm>
            <a:off x="8407301" y="2209800"/>
            <a:ext cx="3251299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 la industria, las unidades químicas de masa son vitales para el control de calidad, la formulación de productos y el análisis cuantitativo de muestras.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8521601" y="3657600"/>
            <a:ext cx="30226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Ejemplo:</a:t>
            </a:r>
            <a:endParaRPr lang="en-US" sz="1350" dirty="0"/>
          </a:p>
        </p:txBody>
      </p:sp>
      <p:sp>
        <p:nvSpPr>
          <p:cNvPr id="32" name="Text 14"/>
          <p:cNvSpPr/>
          <p:nvPr/>
        </p:nvSpPr>
        <p:spPr>
          <a:xfrm>
            <a:off x="8521601" y="4000500"/>
            <a:ext cx="3022699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 la fabricación de fármacos, la dosis de un principio activo se mide con precisión en unidades de masa para asegurar la eficacia y seguridad del medicamento.</a:t>
            </a:r>
            <a:endParaRPr lang="en-US" sz="1050" dirty="0"/>
          </a:p>
        </p:txBody>
      </p:sp>
      <p:sp>
        <p:nvSpPr>
          <p:cNvPr id="33" name="Text 15"/>
          <p:cNvSpPr/>
          <p:nvPr/>
        </p:nvSpPr>
        <p:spPr>
          <a:xfrm>
            <a:off x="381000" y="6591300"/>
            <a:ext cx="22577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Químicas de Masa</a:t>
            </a:r>
            <a:endParaRPr lang="en-US" sz="1050" dirty="0"/>
          </a:p>
        </p:txBody>
      </p:sp>
      <p:sp>
        <p:nvSpPr>
          <p:cNvPr id="34" name="Text 16"/>
          <p:cNvSpPr/>
          <p:nvPr/>
        </p:nvSpPr>
        <p:spPr>
          <a:xfrm>
            <a:off x="11596390" y="6591300"/>
            <a:ext cx="25753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6/8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962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143000"/>
            <a:ext cx="5715000" cy="3810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13335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1866900"/>
            <a:ext cx="190500" cy="914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" y="2971800"/>
            <a:ext cx="19050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4076700"/>
            <a:ext cx="190500" cy="685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143000"/>
            <a:ext cx="5715000" cy="3810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1333500"/>
            <a:ext cx="2857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1866900"/>
            <a:ext cx="190500" cy="914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971800"/>
            <a:ext cx="190500" cy="685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0" y="3848100"/>
            <a:ext cx="190500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5334000"/>
            <a:ext cx="11734800" cy="2057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5867400"/>
            <a:ext cx="2599283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0283" y="5867400"/>
            <a:ext cx="3257848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8131" y="5867400"/>
            <a:ext cx="1065609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03740" y="5867400"/>
            <a:ext cx="1641723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45463" y="5867400"/>
            <a:ext cx="2865537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000" y="6553200"/>
            <a:ext cx="11430000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7543800"/>
            <a:ext cx="12192000" cy="4191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228600"/>
            <a:ext cx="13716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Ventajas y Limitaciones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819150" y="1352550"/>
            <a:ext cx="13373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Ventajas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723900" y="1828800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Precisión a Escala Atómica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723900" y="2095500"/>
            <a:ext cx="5029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Las unidades químicas de masa permiten expresar masas extremadamente pequeñas de átomos y moléculas de manera práctica y comprensible.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723900" y="29337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Consistencia en Cálculos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723900" y="3200400"/>
            <a:ext cx="5029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Facilitan la realización de cálculos estequiométricos y el análisis de reacciones químicas, manteniendo la consistencia dimensional.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723900" y="40386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Versatilidad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723900" y="43053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Permiten trabajar tanto con cantidades microscópicas como macroscópicas de sustancias mediante el concepto de mol.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6838950" y="1352550"/>
            <a:ext cx="195470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Limitaciones</a:t>
            </a:r>
            <a:endParaRPr lang="en-US" sz="1800" dirty="0"/>
          </a:p>
        </p:txBody>
      </p:sp>
      <p:sp>
        <p:nvSpPr>
          <p:cNvPr id="31" name="Text 9"/>
          <p:cNvSpPr/>
          <p:nvPr/>
        </p:nvSpPr>
        <p:spPr>
          <a:xfrm>
            <a:off x="6743700" y="18288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Complejidad Conceptual</a:t>
            </a:r>
            <a:endParaRPr lang="en-US" sz="1350" dirty="0"/>
          </a:p>
        </p:txBody>
      </p:sp>
      <p:sp>
        <p:nvSpPr>
          <p:cNvPr id="32" name="Text 10"/>
          <p:cNvSpPr/>
          <p:nvPr/>
        </p:nvSpPr>
        <p:spPr>
          <a:xfrm>
            <a:off x="6743700" y="2095500"/>
            <a:ext cx="5029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El concepto del mol y la relación entre masas atómicas y moleculares puede ser difícil de entender para estudiantes principiantes.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6743700" y="2933700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Precisiones Experimentales</a:t>
            </a:r>
            <a:endParaRPr lang="en-US" sz="1350" dirty="0"/>
          </a:p>
        </p:txBody>
      </p:sp>
      <p:sp>
        <p:nvSpPr>
          <p:cNvPr id="34" name="Text 12"/>
          <p:cNvSpPr/>
          <p:nvPr/>
        </p:nvSpPr>
        <p:spPr>
          <a:xfrm>
            <a:off x="6743700" y="32004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Las masas atómicas promedio dependen de las proporciones isotópicas que pueden variar según la fuente del elemento.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6743700" y="38100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Aplicación Limitada</a:t>
            </a:r>
            <a:endParaRPr lang="en-US" sz="1350" dirty="0"/>
          </a:p>
        </p:txBody>
      </p:sp>
      <p:sp>
        <p:nvSpPr>
          <p:cNvPr id="36" name="Text 14"/>
          <p:cNvSpPr/>
          <p:nvPr/>
        </p:nvSpPr>
        <p:spPr>
          <a:xfrm>
            <a:off x="6743700" y="4076700"/>
            <a:ext cx="5029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Algunas unidades son más adecuadas para ciertos contextos: la masa atómica (u) para átomos individuales, mientras que la masa molar (g/mol) es preferible para sustancias macroscópicas.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381000" y="5486400"/>
            <a:ext cx="11430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Comparación de Unidades Químicas de Masa</a:t>
            </a:r>
            <a:endParaRPr lang="en-US" sz="1500" dirty="0"/>
          </a:p>
        </p:txBody>
      </p:sp>
      <p:sp>
        <p:nvSpPr>
          <p:cNvPr id="38" name="Text 16"/>
          <p:cNvSpPr/>
          <p:nvPr/>
        </p:nvSpPr>
        <p:spPr>
          <a:xfrm>
            <a:off x="533400" y="5867400"/>
            <a:ext cx="259928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</a:t>
            </a:r>
            <a:endParaRPr lang="en-US" sz="1050" dirty="0"/>
          </a:p>
        </p:txBody>
      </p:sp>
      <p:sp>
        <p:nvSpPr>
          <p:cNvPr id="39" name="Text 17"/>
          <p:cNvSpPr/>
          <p:nvPr/>
        </p:nvSpPr>
        <p:spPr>
          <a:xfrm>
            <a:off x="3132683" y="5867400"/>
            <a:ext cx="325784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Rango de Aplicación</a:t>
            </a:r>
            <a:endParaRPr lang="en-US" sz="1050" dirty="0"/>
          </a:p>
        </p:txBody>
      </p:sp>
      <p:sp>
        <p:nvSpPr>
          <p:cNvPr id="40" name="Text 18"/>
          <p:cNvSpPr/>
          <p:nvPr/>
        </p:nvSpPr>
        <p:spPr>
          <a:xfrm>
            <a:off x="6390531" y="5867400"/>
            <a:ext cx="127873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Precisión</a:t>
            </a:r>
            <a:endParaRPr lang="en-US" sz="1050" dirty="0"/>
          </a:p>
        </p:txBody>
      </p:sp>
      <p:sp>
        <p:nvSpPr>
          <p:cNvPr id="41" name="Text 19"/>
          <p:cNvSpPr/>
          <p:nvPr/>
        </p:nvSpPr>
        <p:spPr>
          <a:xfrm>
            <a:off x="7456140" y="5867400"/>
            <a:ext cx="1970068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Facilidad de Uso</a:t>
            </a:r>
            <a:endParaRPr lang="en-US" sz="1050" dirty="0"/>
          </a:p>
        </p:txBody>
      </p:sp>
      <p:sp>
        <p:nvSpPr>
          <p:cNvPr id="42" name="Text 20"/>
          <p:cNvSpPr/>
          <p:nvPr/>
        </p:nvSpPr>
        <p:spPr>
          <a:xfrm>
            <a:off x="9097863" y="5867400"/>
            <a:ext cx="343864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Ejemplo de Aplicación</a:t>
            </a:r>
            <a:endParaRPr lang="en-US" sz="1050" dirty="0"/>
          </a:p>
        </p:txBody>
      </p:sp>
      <p:sp>
        <p:nvSpPr>
          <p:cNvPr id="43" name="Text 21"/>
          <p:cNvSpPr/>
          <p:nvPr/>
        </p:nvSpPr>
        <p:spPr>
          <a:xfrm>
            <a:off x="533400" y="6210300"/>
            <a:ext cx="311914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 de Masa Atómica (u)</a:t>
            </a:r>
            <a:endParaRPr lang="en-US" sz="1050" dirty="0"/>
          </a:p>
        </p:txBody>
      </p:sp>
      <p:sp>
        <p:nvSpPr>
          <p:cNvPr id="44" name="Text 22"/>
          <p:cNvSpPr/>
          <p:nvPr/>
        </p:nvSpPr>
        <p:spPr>
          <a:xfrm>
            <a:off x="3132683" y="6210300"/>
            <a:ext cx="390941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Átomos y moléculas individuales</a:t>
            </a:r>
            <a:endParaRPr lang="en-US" sz="1050" dirty="0"/>
          </a:p>
        </p:txBody>
      </p:sp>
      <p:sp>
        <p:nvSpPr>
          <p:cNvPr id="45" name="Text 23"/>
          <p:cNvSpPr/>
          <p:nvPr/>
        </p:nvSpPr>
        <p:spPr>
          <a:xfrm>
            <a:off x="6390531" y="6210300"/>
            <a:ext cx="106560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Alta</a:t>
            </a:r>
            <a:endParaRPr lang="en-US" sz="1050" dirty="0"/>
          </a:p>
        </p:txBody>
      </p:sp>
      <p:sp>
        <p:nvSpPr>
          <p:cNvPr id="46" name="Text 24"/>
          <p:cNvSpPr/>
          <p:nvPr/>
        </p:nvSpPr>
        <p:spPr>
          <a:xfrm>
            <a:off x="7456140" y="6210300"/>
            <a:ext cx="164172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Media</a:t>
            </a:r>
            <a:endParaRPr lang="en-US" sz="1050" dirty="0"/>
          </a:p>
        </p:txBody>
      </p:sp>
      <p:sp>
        <p:nvSpPr>
          <p:cNvPr id="47" name="Text 25"/>
          <p:cNvSpPr/>
          <p:nvPr/>
        </p:nvSpPr>
        <p:spPr>
          <a:xfrm>
            <a:off x="9097863" y="6210300"/>
            <a:ext cx="343864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del oxígeno: 16.00 u</a:t>
            </a:r>
            <a:endParaRPr lang="en-US" sz="1050" dirty="0"/>
          </a:p>
        </p:txBody>
      </p:sp>
      <p:sp>
        <p:nvSpPr>
          <p:cNvPr id="48" name="Text 26"/>
          <p:cNvSpPr/>
          <p:nvPr/>
        </p:nvSpPr>
        <p:spPr>
          <a:xfrm>
            <a:off x="533400" y="6553200"/>
            <a:ext cx="311914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Molar (g/mol)</a:t>
            </a:r>
            <a:endParaRPr lang="en-US" sz="1050" dirty="0"/>
          </a:p>
        </p:txBody>
      </p:sp>
      <p:sp>
        <p:nvSpPr>
          <p:cNvPr id="49" name="Text 27"/>
          <p:cNvSpPr/>
          <p:nvPr/>
        </p:nvSpPr>
        <p:spPr>
          <a:xfrm>
            <a:off x="3132683" y="6553200"/>
            <a:ext cx="390941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Cantidades macroscópicas de sustancias</a:t>
            </a:r>
            <a:endParaRPr lang="en-US" sz="1050" dirty="0"/>
          </a:p>
        </p:txBody>
      </p:sp>
      <p:sp>
        <p:nvSpPr>
          <p:cNvPr id="50" name="Text 28"/>
          <p:cNvSpPr/>
          <p:nvPr/>
        </p:nvSpPr>
        <p:spPr>
          <a:xfrm>
            <a:off x="6390531" y="6553200"/>
            <a:ext cx="106560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Alta</a:t>
            </a:r>
            <a:endParaRPr lang="en-US" sz="1050" dirty="0"/>
          </a:p>
        </p:txBody>
      </p:sp>
      <p:sp>
        <p:nvSpPr>
          <p:cNvPr id="51" name="Text 29"/>
          <p:cNvSpPr/>
          <p:nvPr/>
        </p:nvSpPr>
        <p:spPr>
          <a:xfrm>
            <a:off x="7456140" y="6553200"/>
            <a:ext cx="164172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Alta</a:t>
            </a:r>
            <a:endParaRPr lang="en-US" sz="1050" dirty="0"/>
          </a:p>
        </p:txBody>
      </p:sp>
      <p:sp>
        <p:nvSpPr>
          <p:cNvPr id="52" name="Text 30"/>
          <p:cNvSpPr/>
          <p:nvPr/>
        </p:nvSpPr>
        <p:spPr>
          <a:xfrm>
            <a:off x="9097863" y="6553200"/>
            <a:ext cx="343864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Masa molar del agua: 18.016 g/mol</a:t>
            </a:r>
            <a:endParaRPr lang="en-US" sz="1050" dirty="0"/>
          </a:p>
        </p:txBody>
      </p:sp>
      <p:sp>
        <p:nvSpPr>
          <p:cNvPr id="53" name="Text 31"/>
          <p:cNvSpPr/>
          <p:nvPr/>
        </p:nvSpPr>
        <p:spPr>
          <a:xfrm>
            <a:off x="533400" y="6896100"/>
            <a:ext cx="259928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Mol</a:t>
            </a:r>
            <a:endParaRPr lang="en-US" sz="1050" dirty="0"/>
          </a:p>
        </p:txBody>
      </p:sp>
      <p:sp>
        <p:nvSpPr>
          <p:cNvPr id="54" name="Text 32"/>
          <p:cNvSpPr/>
          <p:nvPr/>
        </p:nvSpPr>
        <p:spPr>
          <a:xfrm>
            <a:off x="3132683" y="6896100"/>
            <a:ext cx="3909417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Cantidad de sustancia</a:t>
            </a:r>
            <a:endParaRPr lang="en-US" sz="1050" dirty="0"/>
          </a:p>
        </p:txBody>
      </p:sp>
      <p:sp>
        <p:nvSpPr>
          <p:cNvPr id="55" name="Text 33"/>
          <p:cNvSpPr/>
          <p:nvPr/>
        </p:nvSpPr>
        <p:spPr>
          <a:xfrm>
            <a:off x="6390531" y="6896100"/>
            <a:ext cx="1065609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Media</a:t>
            </a:r>
            <a:endParaRPr lang="en-US" sz="1050" dirty="0"/>
          </a:p>
        </p:txBody>
      </p:sp>
      <p:sp>
        <p:nvSpPr>
          <p:cNvPr id="56" name="Text 34"/>
          <p:cNvSpPr/>
          <p:nvPr/>
        </p:nvSpPr>
        <p:spPr>
          <a:xfrm>
            <a:off x="7456140" y="6896100"/>
            <a:ext cx="164172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Alta</a:t>
            </a:r>
            <a:endParaRPr lang="en-US" sz="1050" dirty="0"/>
          </a:p>
        </p:txBody>
      </p:sp>
      <p:sp>
        <p:nvSpPr>
          <p:cNvPr id="57" name="Text 35"/>
          <p:cNvSpPr/>
          <p:nvPr/>
        </p:nvSpPr>
        <p:spPr>
          <a:xfrm>
            <a:off x="9097863" y="6896100"/>
            <a:ext cx="343864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 mol de carbono: 12.01 g</a:t>
            </a:r>
            <a:endParaRPr lang="en-US" sz="1050" dirty="0"/>
          </a:p>
        </p:txBody>
      </p:sp>
      <p:sp>
        <p:nvSpPr>
          <p:cNvPr id="58" name="Text 36"/>
          <p:cNvSpPr/>
          <p:nvPr/>
        </p:nvSpPr>
        <p:spPr>
          <a:xfrm>
            <a:off x="381000" y="7658100"/>
            <a:ext cx="22577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Químicas de Masa</a:t>
            </a:r>
            <a:endParaRPr lang="en-US" sz="1050" dirty="0"/>
          </a:p>
        </p:txBody>
      </p:sp>
      <p:sp>
        <p:nvSpPr>
          <p:cNvPr id="59" name="Text 37"/>
          <p:cNvSpPr/>
          <p:nvPr/>
        </p:nvSpPr>
        <p:spPr>
          <a:xfrm>
            <a:off x="11596390" y="7658100"/>
            <a:ext cx="25753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7/8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00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086100"/>
            <a:ext cx="3810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762500"/>
            <a:ext cx="333375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219200"/>
            <a:ext cx="5562600" cy="2438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4600" y="3886200"/>
            <a:ext cx="5562600" cy="2590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4495800"/>
            <a:ext cx="51054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4686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5105400"/>
            <a:ext cx="51054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52959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5715000"/>
            <a:ext cx="5105400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59055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781800"/>
            <a:ext cx="12192000" cy="4191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228600"/>
            <a:ext cx="11430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Conclusiones</a:t>
            </a:r>
            <a:endParaRPr lang="en-US" sz="3600" dirty="0"/>
          </a:p>
        </p:txBody>
      </p:sp>
      <p:sp>
        <p:nvSpPr>
          <p:cNvPr id="17" name="Text 1"/>
          <p:cNvSpPr/>
          <p:nvPr/>
        </p:nvSpPr>
        <p:spPr>
          <a:xfrm>
            <a:off x="647700" y="1409700"/>
            <a:ext cx="405139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Fundamento Fundamental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685800" y="1790700"/>
            <a:ext cx="51816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Las unidades químicas de masa constituyen herramientas fundamentales para la química moderna, permitiendo el estudio cuantitativo de la materia desde escalas atómicas hasta industriales.</a:t>
            </a:r>
            <a:endParaRPr lang="en-US" sz="1350" dirty="0"/>
          </a:p>
        </p:txBody>
      </p:sp>
      <p:sp>
        <p:nvSpPr>
          <p:cNvPr id="19" name="Text 3"/>
          <p:cNvSpPr/>
          <p:nvPr/>
        </p:nvSpPr>
        <p:spPr>
          <a:xfrm>
            <a:off x="800100" y="3086100"/>
            <a:ext cx="326058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Puente entre Escalas</a:t>
            </a:r>
            <a:endParaRPr lang="en-US" sz="1800" dirty="0"/>
          </a:p>
        </p:txBody>
      </p:sp>
      <p:sp>
        <p:nvSpPr>
          <p:cNvPr id="20" name="Text 4"/>
          <p:cNvSpPr/>
          <p:nvPr/>
        </p:nvSpPr>
        <p:spPr>
          <a:xfrm>
            <a:off x="685800" y="3467100"/>
            <a:ext cx="51816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Estas unidades establecen la conexión esencial entre el mundo microscópico de los átomos y moléculas y el mundo macroscópico que podemos medir y observar en el laboratorio.</a:t>
            </a:r>
            <a:endParaRPr lang="en-US" sz="1350" dirty="0"/>
          </a:p>
        </p:txBody>
      </p:sp>
      <p:sp>
        <p:nvSpPr>
          <p:cNvPr id="21" name="Text 5"/>
          <p:cNvSpPr/>
          <p:nvPr/>
        </p:nvSpPr>
        <p:spPr>
          <a:xfrm>
            <a:off x="752475" y="4800600"/>
            <a:ext cx="344989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Aplicaciones Prácticas</a:t>
            </a:r>
            <a:endParaRPr lang="en-US" sz="1800" dirty="0"/>
          </a:p>
        </p:txBody>
      </p:sp>
      <p:sp>
        <p:nvSpPr>
          <p:cNvPr id="22" name="Text 6"/>
          <p:cNvSpPr/>
          <p:nvPr/>
        </p:nvSpPr>
        <p:spPr>
          <a:xfrm>
            <a:off x="685800" y="5219700"/>
            <a:ext cx="51816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Desde la estequiometría de reacciones hasta la preparación de soluciones y el análisis farmacéutico, estas unidades son vitales para la precisión y exactitud en todos los campos de la química.</a:t>
            </a:r>
            <a:endParaRPr lang="en-US" sz="1350" dirty="0"/>
          </a:p>
        </p:txBody>
      </p:sp>
      <p:sp>
        <p:nvSpPr>
          <p:cNvPr id="23" name="Text 7"/>
          <p:cNvSpPr/>
          <p:nvPr/>
        </p:nvSpPr>
        <p:spPr>
          <a:xfrm>
            <a:off x="6553200" y="4114800"/>
            <a:ext cx="6126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81C8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Resumen de Conceptos Clave</a:t>
            </a:r>
            <a:endParaRPr lang="en-US" sz="1500" dirty="0"/>
          </a:p>
        </p:txBody>
      </p:sp>
      <p:sp>
        <p:nvSpPr>
          <p:cNvPr id="24" name="Text 8"/>
          <p:cNvSpPr/>
          <p:nvPr/>
        </p:nvSpPr>
        <p:spPr>
          <a:xfrm>
            <a:off x="6781800" y="4495800"/>
            <a:ext cx="4876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 de Masa Atómica (u): Para átomos y moléculas individuales</a:t>
            </a:r>
            <a:endParaRPr lang="en-US" sz="1350" dirty="0"/>
          </a:p>
        </p:txBody>
      </p:sp>
      <p:sp>
        <p:nvSpPr>
          <p:cNvPr id="25" name="Text 9"/>
          <p:cNvSpPr/>
          <p:nvPr/>
        </p:nvSpPr>
        <p:spPr>
          <a:xfrm>
            <a:off x="6781800" y="5105400"/>
            <a:ext cx="4876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Mola Molar (g/mol): Para cantidades medibles de sustancias</a:t>
            </a:r>
            <a:endParaRPr lang="en-US" sz="1350" dirty="0"/>
          </a:p>
        </p:txBody>
      </p:sp>
      <p:sp>
        <p:nvSpPr>
          <p:cNvPr id="26" name="Text 10"/>
          <p:cNvSpPr/>
          <p:nvPr/>
        </p:nvSpPr>
        <p:spPr>
          <a:xfrm>
            <a:off x="6781800" y="5715000"/>
            <a:ext cx="48768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Número de Avogadro: Relación entre escala atómica y macroscópica</a:t>
            </a:r>
            <a:endParaRPr lang="en-US" sz="1350" dirty="0"/>
          </a:p>
        </p:txBody>
      </p:sp>
      <p:sp>
        <p:nvSpPr>
          <p:cNvPr id="27" name="Text 11"/>
          <p:cNvSpPr/>
          <p:nvPr/>
        </p:nvSpPr>
        <p:spPr>
          <a:xfrm>
            <a:off x="381000" y="6896100"/>
            <a:ext cx="22577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Unidades Químicas de Masa</a:t>
            </a:r>
            <a:endParaRPr lang="en-US" sz="1050" dirty="0"/>
          </a:p>
        </p:txBody>
      </p:sp>
      <p:sp>
        <p:nvSpPr>
          <p:cNvPr id="28" name="Text 12"/>
          <p:cNvSpPr/>
          <p:nvPr/>
        </p:nvSpPr>
        <p:spPr>
          <a:xfrm>
            <a:off x="11596390" y="6896100"/>
            <a:ext cx="25753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8/8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1329</Words>
  <Application>Microsoft Office PowerPoint</Application>
  <PresentationFormat>Panorámica</PresentationFormat>
  <Paragraphs>178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ui-sans-serif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Usuario</cp:lastModifiedBy>
  <cp:revision>2</cp:revision>
  <dcterms:created xsi:type="dcterms:W3CDTF">2025-10-23T20:07:20Z</dcterms:created>
  <dcterms:modified xsi:type="dcterms:W3CDTF">2025-10-23T20:10:33Z</dcterms:modified>
</cp:coreProperties>
</file>